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72" r:id="rId6"/>
    <p:sldId id="273" r:id="rId7"/>
  </p:sldIdLst>
  <p:sldSz cx="12188825" cy="6858000"/>
  <p:notesSz cx="9945688" cy="6858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6581" autoAdjust="0"/>
  </p:normalViewPr>
  <p:slideViewPr>
    <p:cSldViewPr>
      <p:cViewPr varScale="1">
        <p:scale>
          <a:sx n="83" d="100"/>
          <a:sy n="83" d="100"/>
        </p:scale>
        <p:origin x="686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theme" Target="theme/theme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viewProps" Target="viewProps.xml" /><Relationship Id="rId5" Type="http://schemas.openxmlformats.org/officeDocument/2006/relationships/slide" Target="slides/slide1.xml" /><Relationship Id="rId10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pPr rtl="0"/>
            <a:r>
              <a:rPr lang="en-US"/>
              <a:t>2/8/2016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09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09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pPr rtl="0"/>
            <a:r>
              <a:rPr lang="en-US"/>
              <a:t>2/8/2016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0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4" rIns="96007" bIns="48004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1"/>
            <a:ext cx="7956550" cy="3086100"/>
          </a:xfrm>
          <a:prstGeom prst="rect">
            <a:avLst/>
          </a:prstGeom>
        </p:spPr>
        <p:txBody>
          <a:bodyPr vert="horz" lIns="96007" tIns="48004" rIns="96007" bIns="48004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09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09"/>
            <a:ext cx="4309799" cy="342900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0023" indent="-300023">
              <a:buFont typeface="Arial" panose="020B0604020202020204" pitchFamily="34" charset="0"/>
              <a:buChar char="•"/>
            </a:pPr>
            <a:r>
              <a:rPr lang="en-GB" sz="1500" b="1" dirty="0"/>
              <a:t>The words that sum up the Book of Joshua are </a:t>
            </a:r>
            <a:r>
              <a:rPr lang="en-GB" sz="1500" b="1" i="1" dirty="0"/>
              <a:t>‘Warfare’ </a:t>
            </a:r>
            <a:r>
              <a:rPr lang="en-GB" sz="1500" b="1" dirty="0"/>
              <a:t>and </a:t>
            </a:r>
            <a:r>
              <a:rPr lang="en-GB" sz="1500" b="1" i="1" dirty="0"/>
              <a:t>‘Inheritance’.  </a:t>
            </a:r>
            <a:r>
              <a:rPr lang="en-GB" sz="1500" b="1" dirty="0"/>
              <a:t>We can learn about these things under the Old Covenant and then translate them into New Covenant language and practice.  I will give an overview of these things and then individual Sunday preachers can drill down deeper into the secrets found in each chapter we cover.</a:t>
            </a:r>
            <a:endParaRPr lang="en-GB" sz="15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7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0023" indent="-300023">
              <a:buFont typeface="Arial" panose="020B0604020202020204" pitchFamily="34" charset="0"/>
              <a:buChar char="•"/>
            </a:pPr>
            <a:r>
              <a:rPr lang="en-GB" sz="1500" b="1" dirty="0"/>
              <a:t>Change of leadership:  </a:t>
            </a:r>
            <a:r>
              <a:rPr lang="en-GB" sz="1500" b="1" i="1" dirty="0"/>
              <a:t>Joshua 1:2 NIV.  "Moses my servant is dead.  Now then, you and all these people, get ready to cross the Jordan River into the land I am about to give to them - to the Israelites”. </a:t>
            </a:r>
          </a:p>
          <a:p>
            <a:pPr marL="300023" indent="-300023">
              <a:buFont typeface="Arial" panose="020B0604020202020204" pitchFamily="34" charset="0"/>
              <a:buChar char="•"/>
            </a:pPr>
            <a:r>
              <a:rPr lang="en-GB" sz="1500" b="1" i="1" dirty="0"/>
              <a:t> </a:t>
            </a:r>
            <a:endParaRPr lang="en-GB" sz="1500" b="1" dirty="0"/>
          </a:p>
          <a:p>
            <a:pPr marL="300023" indent="-300023">
              <a:buFont typeface="Arial" panose="020B0604020202020204" pitchFamily="34" charset="0"/>
              <a:buChar char="•"/>
            </a:pPr>
            <a:r>
              <a:rPr lang="en-GB" sz="1500" b="1" dirty="0"/>
              <a:t>The old leadership and geography of Egypt and the wilderness are now forgotten, and a brand-new vision is to be communicated to the people.  The miraculous crossing of two different stretches of water marked each part of Israel’s journey: the Red Sea and the Jordan.</a:t>
            </a:r>
          </a:p>
          <a:p>
            <a:pPr marL="300023" indent="-300023">
              <a:buFont typeface="Arial" panose="020B0604020202020204" pitchFamily="34" charset="0"/>
              <a:buChar char="•"/>
            </a:pPr>
            <a:endParaRPr lang="en-GB" sz="1500" b="1" dirty="0"/>
          </a:p>
          <a:p>
            <a:pPr marL="300023" indent="-300023">
              <a:buFont typeface="Arial" panose="020B0604020202020204" pitchFamily="34" charset="0"/>
              <a:buChar char="•"/>
            </a:pPr>
            <a:r>
              <a:rPr lang="en-GB" sz="1500" b="1" dirty="0"/>
              <a:t>Jesus is introduced as the real Commander-in-Chief – as described in Joshua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4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>
              <a:defRPr sz="60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>
              <a:defRPr sz="4800" b="0" i="0" cap="none" baseline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2/8/2016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435" y="1676400"/>
            <a:ext cx="6406390" cy="243840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n-gb" sz="2400" b="1" i="1" dirty="0"/>
              <a:t>“Advancing the Kingdom and Holding Ground”</a:t>
            </a:r>
            <a:br>
              <a:rPr lang="en-gb" sz="2400" b="1" i="1" dirty="0"/>
            </a:br>
            <a:br>
              <a:rPr lang="en-gb" sz="2400" b="1" i="1" dirty="0"/>
            </a:br>
            <a:r>
              <a:rPr lang="en-GB" sz="2000" b="1" i="1" dirty="0"/>
              <a:t>Lessons for TCF from the Book of Joshua</a:t>
            </a:r>
            <a:br>
              <a:rPr lang="en-GB" sz="2000" b="1" i="1" dirty="0"/>
            </a:br>
            <a:br>
              <a:rPr lang="en-GB" sz="2000" b="1" i="1" dirty="0"/>
            </a:br>
            <a:r>
              <a:rPr lang="en-GB" sz="2200" b="1" i="1" dirty="0"/>
              <a:t>Joshua 2:1-24</a:t>
            </a:r>
            <a:br>
              <a:rPr lang="en-GB" sz="2200" b="1" i="1" dirty="0"/>
            </a:br>
            <a:br>
              <a:rPr lang="en-GB" sz="2200" dirty="0"/>
            </a:br>
            <a:r>
              <a:rPr lang="en-GB" sz="2200" b="1" dirty="0"/>
              <a:t>“Spying Out the Land</a:t>
            </a:r>
            <a:r>
              <a:rPr lang="en-GB" sz="1500" b="1" dirty="0"/>
              <a:t>” </a:t>
            </a:r>
            <a:br>
              <a:rPr lang="en-GB" sz="1500" b="1" dirty="0"/>
            </a:br>
            <a:r>
              <a:rPr lang="en-GB" sz="1500" b="1" dirty="0"/>
              <a:t>covert ops classified</a:t>
            </a:r>
            <a:br>
              <a:rPr lang="en-GB" sz="1500" dirty="0"/>
            </a:br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DC402-B473-8EA8-C243-074206B0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-30480"/>
            <a:ext cx="4080511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/>
          <a:p>
            <a:pPr rtl="0"/>
            <a:r>
              <a:rPr lang="en-GB" b="1"/>
              <a:t>B</a:t>
            </a:r>
            <a:r>
              <a:rPr lang="en-gb" b="1"/>
              <a:t>y Sunny Daniels			20</a:t>
            </a:r>
            <a:r>
              <a:rPr lang="en-gb" b="1" baseline="30000"/>
              <a:t>th</a:t>
            </a:r>
            <a:r>
              <a:rPr lang="en-gb" b="1"/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56CD38-5C8C-2B66-1ECD-A2B461EC8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56758"/>
              </p:ext>
            </p:extLst>
          </p:nvPr>
        </p:nvGraphicFramePr>
        <p:xfrm>
          <a:off x="2566020" y="1772816"/>
          <a:ext cx="9505056" cy="3672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12014673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625327075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 dirty="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JOSHUA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56286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Led through 40 years of desert travel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Led through 30 years of conquering Cannan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00438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 a political and diplomatic leader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 a military, in-your-face leader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50371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 dirty="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Patiently listened to complaints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Confronted laziness and fear of the enemy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4185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 dirty="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Led people as a peacemaking shepherd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Led people as a tough commander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65976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 dirty="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Provided water from the rock when the people got thirsty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NG" sz="1600" b="1" kern="100" dirty="0">
                          <a:effectLst/>
                          <a:latin typeface="Euphemia (Headings)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Told the people to dig their own wells when they got thirsty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26342"/>
                  </a:ext>
                </a:extLst>
              </a:tr>
            </a:tbl>
          </a:graphicData>
        </a:graphic>
      </p:graphicFrame>
      <p:pic>
        <p:nvPicPr>
          <p:cNvPr id="5" name="Content Placeholder 4" descr="Special Forces FAST helmet with US flag equipped with panorama night vision goggles on a multicam pattern uniform.">
            <a:extLst>
              <a:ext uri="{FF2B5EF4-FFF2-40B4-BE49-F238E27FC236}">
                <a16:creationId xmlns:a16="http://schemas.microsoft.com/office/drawing/2014/main" id="{BFA6E288-B07E-E542-19E1-96A86E4A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80" r="-3" b="-3"/>
          <a:stretch>
            <a:fillRect/>
          </a:stretch>
        </p:blipFill>
        <p:spPr>
          <a:xfrm>
            <a:off x="117749" y="116632"/>
            <a:ext cx="2277988" cy="2177584"/>
          </a:xfrm>
          <a:prstGeom prst="rect">
            <a:avLst/>
          </a:prstGeom>
        </p:spPr>
      </p:pic>
      <p:sp>
        <p:nvSpPr>
          <p:cNvPr id="6" name="Rectangle 5" descr="Two self assembled hobby racing drones flying in the forest.">
            <a:extLst>
              <a:ext uri="{FF2B5EF4-FFF2-40B4-BE49-F238E27FC236}">
                <a16:creationId xmlns:a16="http://schemas.microsoft.com/office/drawing/2014/main" id="{C41066C2-FC03-3335-8821-1CF6CFE84C6D}"/>
              </a:ext>
            </a:extLst>
          </p:cNvPr>
          <p:cNvSpPr/>
          <p:nvPr/>
        </p:nvSpPr>
        <p:spPr>
          <a:xfrm>
            <a:off x="117748" y="2492896"/>
            <a:ext cx="2277987" cy="20162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6" r="388" b="-8"/>
            <a:stretch/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pic>
        <p:nvPicPr>
          <p:cNvPr id="7" name="Content Placeholder 4" descr="WW2 Tiger Tank engulfed by smoke on the battlefield .Soldiers pass through the smoke.Picture has been aged to give the fee of a vintage photograph.">
            <a:extLst>
              <a:ext uri="{FF2B5EF4-FFF2-40B4-BE49-F238E27FC236}">
                <a16:creationId xmlns:a16="http://schemas.microsoft.com/office/drawing/2014/main" id="{0484E863-3C90-EE35-B431-316E87343B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11" r="-2" b="-2"/>
          <a:stretch>
            <a:fillRect/>
          </a:stretch>
        </p:blipFill>
        <p:spPr>
          <a:xfrm>
            <a:off x="147712" y="4725144"/>
            <a:ext cx="224802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69CD-9AAE-DF3E-628F-2DCAEEE5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AAB3F-1871-0760-AB44-8673CAD8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en-gb" b="1"/>
              <a:t>Rules of Engagement  2 Tim 2:3-4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823AD93-6ED5-B4B9-434A-88C6DE7F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/>
          <a:p>
            <a:pPr rtl="0"/>
            <a:r>
              <a:rPr lang="en-GB" b="1" dirty="0"/>
              <a:t>Be prepared. 2 Tim 2 : 21</a:t>
            </a:r>
          </a:p>
          <a:p>
            <a:r>
              <a:rPr lang="en-GB" b="1" dirty="0"/>
              <a:t>Forgiveness. </a:t>
            </a:r>
            <a:r>
              <a:rPr lang="en-NG" dirty="0"/>
              <a:t>2 Corinth 2:10 -11 </a:t>
            </a:r>
            <a:endParaRPr lang="en-GB" b="1" dirty="0"/>
          </a:p>
          <a:p>
            <a:r>
              <a:rPr lang="en-GB" b="1" dirty="0"/>
              <a:t>I have got your back covered. </a:t>
            </a:r>
            <a:r>
              <a:rPr lang="en-NG" dirty="0"/>
              <a:t>Luke 22:31-32</a:t>
            </a:r>
            <a:endParaRPr lang="en-GB" b="1" dirty="0"/>
          </a:p>
          <a:p>
            <a:r>
              <a:rPr lang="en-GB" b="1" dirty="0"/>
              <a:t>Resist. </a:t>
            </a:r>
            <a:r>
              <a:rPr lang="en-NG" dirty="0"/>
              <a:t>1 Peter 5:8-9</a:t>
            </a:r>
            <a:r>
              <a:rPr lang="en-GB" b="1" dirty="0"/>
              <a:t> </a:t>
            </a:r>
            <a:endParaRPr lang="en-GB" b="1" i="1" dirty="0"/>
          </a:p>
          <a:p>
            <a:r>
              <a:rPr lang="en-GB" b="1" dirty="0"/>
              <a:t>Fitness. </a:t>
            </a:r>
            <a:r>
              <a:rPr lang="en-NG" dirty="0"/>
              <a:t>Jude 20-25 </a:t>
            </a:r>
            <a:r>
              <a:rPr lang="en-GB" b="1" dirty="0"/>
              <a:t> </a:t>
            </a:r>
          </a:p>
          <a:p>
            <a:r>
              <a:rPr lang="en-GB" b="1" dirty="0"/>
              <a:t>Be proactive. </a:t>
            </a:r>
            <a:r>
              <a:rPr lang="en-NG" dirty="0"/>
              <a:t>1 Thessalonians 2:18 </a:t>
            </a:r>
            <a:endParaRPr lang="en-GB" b="1" dirty="0"/>
          </a:p>
        </p:txBody>
      </p:sp>
      <p:pic>
        <p:nvPicPr>
          <p:cNvPr id="2" name="Content Placeholder 4" descr="Sniper aiming G-3 rifle under camuflage tent">
            <a:extLst>
              <a:ext uri="{FF2B5EF4-FFF2-40B4-BE49-F238E27FC236}">
                <a16:creationId xmlns:a16="http://schemas.microsoft.com/office/drawing/2014/main" id="{4D8BFB67-3C34-719A-DAE0-BBFB05E4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41" r="3029" b="-1"/>
          <a:stretch>
            <a:fillRect/>
          </a:stretch>
        </p:blipFill>
        <p:spPr>
          <a:xfrm>
            <a:off x="6570880" y="1676401"/>
            <a:ext cx="3962326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0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161</TotalTime>
  <Words>340</Words>
  <Application>Microsoft Office PowerPoint</Application>
  <PresentationFormat>Custom</PresentationFormat>
  <Paragraphs>30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Serenity 16x9</vt:lpstr>
      <vt:lpstr>“Advancing the Kingdom and Holding Ground”  Lessons for TCF from the Book of Joshua  Joshua 2:1-24  “Spying Out the Land”  covert ops classified </vt:lpstr>
      <vt:lpstr>PowerPoint Presentation</vt:lpstr>
      <vt:lpstr>Rules of Engagement  2 Tim 2:3-4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“Advancing the Kingdom and Holding Ground”  Lessons for TCF from the Book of Joshua  Joshua 1:1-18  “Joshua Takes Charge”  </dc:title>
  <dc:creator>Andy Acreman</dc:creator>
  <cp:lastModifiedBy>Andy Acreman</cp:lastModifiedBy>
  <cp:revision>8</cp:revision>
  <cp:lastPrinted>2025-07-20T07:22:57Z</cp:lastPrinted>
  <dcterms:created xsi:type="dcterms:W3CDTF">2025-06-23T19:01:57Z</dcterms:created>
  <dcterms:modified xsi:type="dcterms:W3CDTF">2025-07-23T14:30:31Z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